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50" r:id="rId2"/>
    <p:sldId id="389" r:id="rId3"/>
    <p:sldId id="390" r:id="rId4"/>
    <p:sldId id="391" r:id="rId5"/>
    <p:sldId id="392" r:id="rId6"/>
    <p:sldId id="364" r:id="rId7"/>
    <p:sldId id="365" r:id="rId8"/>
    <p:sldId id="256" r:id="rId9"/>
    <p:sldId id="302" r:id="rId10"/>
    <p:sldId id="394" r:id="rId11"/>
    <p:sldId id="398" r:id="rId12"/>
    <p:sldId id="406" r:id="rId13"/>
    <p:sldId id="399" r:id="rId14"/>
    <p:sldId id="400" r:id="rId15"/>
    <p:sldId id="401" r:id="rId16"/>
    <p:sldId id="402" r:id="rId17"/>
    <p:sldId id="404" r:id="rId18"/>
    <p:sldId id="414" r:id="rId19"/>
    <p:sldId id="405" r:id="rId20"/>
    <p:sldId id="408" r:id="rId21"/>
    <p:sldId id="422" r:id="rId22"/>
    <p:sldId id="421" r:id="rId23"/>
    <p:sldId id="407" r:id="rId24"/>
    <p:sldId id="409" r:id="rId25"/>
    <p:sldId id="423" r:id="rId26"/>
    <p:sldId id="413" r:id="rId27"/>
    <p:sldId id="410" r:id="rId28"/>
    <p:sldId id="412" r:id="rId29"/>
    <p:sldId id="411" r:id="rId30"/>
    <p:sldId id="428" r:id="rId31"/>
    <p:sldId id="415" r:id="rId32"/>
    <p:sldId id="416" r:id="rId33"/>
    <p:sldId id="429" r:id="rId34"/>
    <p:sldId id="417" r:id="rId35"/>
    <p:sldId id="424" r:id="rId36"/>
    <p:sldId id="426" r:id="rId37"/>
    <p:sldId id="427" r:id="rId38"/>
    <p:sldId id="425" r:id="rId39"/>
    <p:sldId id="419" r:id="rId4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121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94D9C5-33E4-0747-B183-C0E3F5044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CFB3E-AE33-3F41-8689-EA8E84B937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80329C0-993E-3A48-A253-7A9DB971175B}" type="datetimeFigureOut">
              <a:rPr lang="en-US"/>
              <a:pPr>
                <a:defRPr/>
              </a:pPr>
              <a:t>6/22/2020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99C26-BF61-4747-A0AE-5CF97DC4EB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F26-D4BE-AB42-9C32-99AD757E78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3A75151-B3E1-8148-A15E-7C5F4337CF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A9233-668E-EB45-AD5E-B06FC7214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A9ACE-E5DB-874C-AD32-1FE6B7C526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DCE4FC3-CC21-F140-B728-69E289F33CF4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47543B2-293C-B440-BB5B-B07C1B9D1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703C7D0-A574-D945-B26D-6EFBDBD54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94B60-4166-D449-9B03-034E28D54C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4197F-634C-DA4F-A055-064702A61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2498A50-21B1-6F42-B616-B569C2A771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A42448B4-5126-3140-ABF0-27B3A0B647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5A6EC4EB-AD13-3444-A889-32B11862FE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377D0605-6B6B-C74C-8D21-12456B9B1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6719D-8693-854E-8739-256DD36A7923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B95267C-B677-984B-A489-2B8DABB632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3FD81751-6449-1042-AA1A-953E6189CE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513E5CDE-4D56-544B-AAB5-56EF4AFFD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CB2CAB-A261-934E-9DEF-AC8C4B9C2878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B95267C-B677-984B-A489-2B8DABB632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3FD81751-6449-1042-AA1A-953E6189CE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513E5CDE-4D56-544B-AAB5-56EF4AFFD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CB2CAB-A261-934E-9DEF-AC8C4B9C2878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70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B95267C-B677-984B-A489-2B8DABB632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3FD81751-6449-1042-AA1A-953E6189CE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513E5CDE-4D56-544B-AAB5-56EF4AFFD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CB2CAB-A261-934E-9DEF-AC8C4B9C2878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703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B95267C-B677-984B-A489-2B8DABB632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3FD81751-6449-1042-AA1A-953E6189CE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513E5CDE-4D56-544B-AAB5-56EF4AFFD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CB2CAB-A261-934E-9DEF-AC8C4B9C2878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20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B95267C-B677-984B-A489-2B8DABB632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3FD81751-6449-1042-AA1A-953E6189CE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513E5CDE-4D56-544B-AAB5-56EF4AFFD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CB2CAB-A261-934E-9DEF-AC8C4B9C2878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34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B95267C-B677-984B-A489-2B8DABB632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3FD81751-6449-1042-AA1A-953E6189CE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513E5CDE-4D56-544B-AAB5-56EF4AFFD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CB2CAB-A261-934E-9DEF-AC8C4B9C2878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190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B95267C-B677-984B-A489-2B8DABB632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3FD81751-6449-1042-AA1A-953E6189CE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513E5CDE-4D56-544B-AAB5-56EF4AFFD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CB2CAB-A261-934E-9DEF-AC8C4B9C2878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32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C263F-A998-154F-A25E-E283D42C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8755C-BC93-3542-9F90-3989B9ECA7DE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30B9B-6140-9D4A-AEF6-CAE5397B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D98CD-E6AA-D041-87AE-3C28204B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45FA5-61E8-D845-B61C-2ADE3BCC53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712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72C5F-88C2-7047-9194-221935E1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9595B-A8F7-3946-9CAB-78353F950428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3161B-62C1-C741-AE95-A9D6DDFE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FE5F9-EBE1-9B4F-9775-6819B40C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7EF93-D2BE-2649-A177-7A38B203FE3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694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CDBB1-286F-7D42-AA93-48DDEA5B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A062-DFA7-BB4C-882F-C84A6D10EB34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B72D6-05FA-F942-BD4D-A2098F14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371C-4CB1-AC40-82AC-3C248C16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5C813-9F38-0341-8424-159AAD43CA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42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71AAB-F4E6-6341-800F-49CCC426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ADD35-424C-364F-B527-AC44966EE0CE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64DA-4A39-AE4A-8574-DB96F878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C2D4-4FBA-E844-B5FA-9DE0772F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E0651-7050-464E-A582-224490695A0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44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D77FE-6F67-0844-B9AF-C716064A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8CB8B-DBB6-4A40-9328-B0F2EE3040C3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3C129-46AF-8E4C-BBB3-3E9B355A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54E7-ECF6-F941-B9C7-9F82E932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4379A-590B-0F49-89BC-B02023819B1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98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AEC803-2179-6844-9B84-8EE54C33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A368A-F16F-314A-85AB-E39E8646FFF7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E109AF-7DE1-B545-816A-F5424BCD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222E73-9FDF-4C41-825A-7D40C69E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B0331-1318-724A-951B-4821BF53D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232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E7EA0BC-94D6-9A4F-920A-CA675CAE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1B898-685C-0F44-BF1E-6E959723BEAE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69116DF-1769-3A4B-A2CF-94FAEE59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EFFF17-9E7E-944D-88E8-EEFC4B28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550D8A-7158-5646-9E5C-04F21FA39D7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1884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6CF03B2-D1BD-2B49-9708-C316D6530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AAE42-6D76-1C4D-AB9B-0B7C31AEDDA6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CF146A3-25FF-E441-AA28-3806E883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D0835E-2B95-B24D-A5E3-C1E4508F7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EAED2-735D-914F-A287-EED28306D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716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7165B30-742F-5F4B-9150-6EF0241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24C67-DD3D-4F47-9DBB-17DAC174DBF6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ABD8AD-EA55-BF48-AD53-2F27E892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80BBE2-6B09-884D-A4EB-FA99B33C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11B25-B5E1-7441-8D8D-F4356EC8B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4051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54EDFA-DCFF-204A-B0A6-537FB341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4D43B-A579-D04E-857B-C66A60A9A07C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82B122-01EA-DA4D-921C-28CF8058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6F66F0-87F0-9D42-87F3-8A493627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30927-1714-9D4E-8E29-9CDC63DE59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54302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349880-96DF-F74E-ACE1-B79D6EBB8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FBEDA-40AD-6147-961B-D7D836566F0F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78B237F-E796-5048-A320-089BB9C1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5E7967-9EC8-5C44-8A85-89D69112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9452A-86AB-C047-BB7C-8C48F05879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404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CB8878-0B1C-C846-AA62-9B0AB074B3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4C130A1-5086-9C4A-9EA7-33E9287751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6CFD-14F5-894D-8E77-3CB665D12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263A1C32-E30B-1E41-86E3-CE3C460C7E38}" type="datetime1">
              <a:rPr lang="en-US" altLang="x-none"/>
              <a:pPr>
                <a:defRPr/>
              </a:pPr>
              <a:t>6/22/2020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D2B1-7D85-194E-B663-A740548C4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0BC84-1480-6C43-86ED-E08E23A7F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0F149D92-1D9B-BB4B-899D-0038138A7F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help/file-formats/#fast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www.encodeproject.org/help/file-formats/#bam" TargetMode="External"/><Relationship Id="rId4" Type="http://schemas.openxmlformats.org/officeDocument/2006/relationships/hyperlink" Target="https://www.encodeproject.org/help/file-formats/#ref1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://bowtie-bio.sourceforge.net/bowtie2/faq.s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6C883-F957-0642-9959-94D6ECD5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5" y="0"/>
            <a:ext cx="672352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B89F88-E87B-4C78-AE5E-6AECE4E682F3}"/>
              </a:ext>
            </a:extLst>
          </p:cNvPr>
          <p:cNvSpPr/>
          <p:nvPr/>
        </p:nvSpPr>
        <p:spPr>
          <a:xfrm>
            <a:off x="18493" y="979952"/>
            <a:ext cx="2807829" cy="2701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4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894BBF-A480-B74C-97A4-4A28811B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2" y="184720"/>
            <a:ext cx="8830192" cy="60310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3A5994-5BBA-4D20-828E-780B0DBE26A6}"/>
              </a:ext>
            </a:extLst>
          </p:cNvPr>
          <p:cNvSpPr/>
          <p:nvPr/>
        </p:nvSpPr>
        <p:spPr>
          <a:xfrm>
            <a:off x="225631" y="6175"/>
            <a:ext cx="8657112" cy="36751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33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CDF54E-CD73-2049-9585-13C907A9787B}"/>
              </a:ext>
            </a:extLst>
          </p:cNvPr>
          <p:cNvSpPr/>
          <p:nvPr/>
        </p:nvSpPr>
        <p:spPr>
          <a:xfrm>
            <a:off x="525618" y="397936"/>
            <a:ext cx="812958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#Alignment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fastq</a:t>
            </a:r>
            <a:r>
              <a:rPr lang="en-US" sz="1600" dirty="0"/>
              <a:t> --&gt; .</a:t>
            </a:r>
            <a:r>
              <a:rPr lang="en-US" sz="1600" dirty="0" err="1"/>
              <a:t>sam</a:t>
            </a:r>
            <a:r>
              <a:rPr lang="en-US" sz="1600" dirty="0"/>
              <a:t> using bowtie2 default settings </a:t>
            </a:r>
          </a:p>
          <a:p>
            <a:endParaRPr lang="en-US" sz="1600" dirty="0"/>
          </a:p>
          <a:p>
            <a:r>
              <a:rPr lang="en-US" sz="1600" dirty="0"/>
              <a:t>#example</a:t>
            </a:r>
          </a:p>
          <a:p>
            <a:endParaRPr lang="en-US" sz="1600" dirty="0"/>
          </a:p>
          <a:p>
            <a:r>
              <a:rPr lang="en-US" sz="1600" dirty="0"/>
              <a:t>module load bowtie2/2.3.4.3</a:t>
            </a:r>
          </a:p>
          <a:p>
            <a:endParaRPr lang="en-US" sz="1600" dirty="0"/>
          </a:p>
          <a:p>
            <a:r>
              <a:rPr lang="en-US" sz="2000" dirty="0" err="1"/>
              <a:t>bsub</a:t>
            </a:r>
            <a:r>
              <a:rPr lang="en-US" sz="2000" dirty="0"/>
              <a:t> -q long -o log -n 1 -R </a:t>
            </a:r>
            <a:r>
              <a:rPr lang="en-US" sz="2000" dirty="0" err="1"/>
              <a:t>rusage</a:t>
            </a:r>
            <a:r>
              <a:rPr lang="en-US" sz="2000" dirty="0"/>
              <a:t>[mem=20000] -R span[hosts=1] -W 480 "bowtie2 -x /share/data/</a:t>
            </a:r>
            <a:r>
              <a:rPr lang="en-US" sz="2000" dirty="0" err="1"/>
              <a:t>umw_biocore</a:t>
            </a:r>
            <a:r>
              <a:rPr lang="en-US" sz="2000" dirty="0"/>
              <a:t>/</a:t>
            </a:r>
            <a:r>
              <a:rPr lang="en-US" sz="2000" dirty="0" err="1"/>
              <a:t>genome_data</a:t>
            </a:r>
            <a:r>
              <a:rPr lang="en-US" sz="2000" dirty="0"/>
              <a:t>/mouse/mm10/mm10 –q /</a:t>
            </a:r>
            <a:r>
              <a:rPr lang="en-US" sz="2000" dirty="0" err="1"/>
              <a:t>nl</a:t>
            </a:r>
            <a:r>
              <a:rPr lang="en-US" sz="2000" dirty="0"/>
              <a:t>/</a:t>
            </a:r>
            <a:r>
              <a:rPr lang="en-US" sz="2000" dirty="0" err="1"/>
              <a:t>umw_anthony_imbalzano</a:t>
            </a:r>
            <a:r>
              <a:rPr lang="en-US" sz="2000" dirty="0"/>
              <a:t>/Sabriya/</a:t>
            </a:r>
            <a:r>
              <a:rPr lang="en-US" sz="2000" dirty="0" err="1"/>
              <a:t>TereChIP</a:t>
            </a:r>
            <a:r>
              <a:rPr lang="en-US" sz="2000" dirty="0"/>
              <a:t>/ProlnoCu_IN_rep1.fq.gz -S ProlnoCu_IN_rep1.sam"</a:t>
            </a:r>
          </a:p>
        </p:txBody>
      </p:sp>
    </p:spTree>
    <p:extLst>
      <p:ext uri="{BB962C8B-B14F-4D97-AF65-F5344CB8AC3E}">
        <p14:creationId xmlns:p14="http://schemas.microsoft.com/office/powerpoint/2010/main" val="128243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97E92-8C9E-9341-B675-DE7F98443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81" y="175802"/>
            <a:ext cx="8938709" cy="494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5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F5FA8-86BA-3F4B-B963-EE13E2DE132E}"/>
              </a:ext>
            </a:extLst>
          </p:cNvPr>
          <p:cNvSpPr txBox="1"/>
          <p:nvPr/>
        </p:nvSpPr>
        <p:spPr>
          <a:xfrm>
            <a:off x="479503" y="390293"/>
            <a:ext cx="739383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Bowtie2 sample output</a:t>
            </a:r>
          </a:p>
          <a:p>
            <a:endParaRPr lang="en-US" sz="1400" dirty="0"/>
          </a:p>
          <a:p>
            <a:r>
              <a:rPr lang="en-US" sz="1400" dirty="0"/>
              <a:t>[ss45w@ghpcc06 ChIP-Seq_1]$ </a:t>
            </a:r>
            <a:r>
              <a:rPr lang="en-US" sz="1400" dirty="0" err="1"/>
              <a:t>bsub</a:t>
            </a:r>
            <a:r>
              <a:rPr lang="en-US" sz="1400" dirty="0"/>
              <a:t> -q interactive -n 4 -R </a:t>
            </a:r>
            <a:r>
              <a:rPr lang="en-US" sz="1400" dirty="0" err="1"/>
              <a:t>rusage</a:t>
            </a:r>
            <a:r>
              <a:rPr lang="en-US" sz="1400" dirty="0"/>
              <a:t>[mem=4096] -R span[hosts=1] -W 360 -Is "bowtie2 -x /share/data/</a:t>
            </a:r>
            <a:r>
              <a:rPr lang="en-US" sz="1400" dirty="0" err="1"/>
              <a:t>umw_biocore</a:t>
            </a:r>
            <a:r>
              <a:rPr lang="en-US" sz="1400" dirty="0"/>
              <a:t>/</a:t>
            </a:r>
            <a:r>
              <a:rPr lang="en-US" sz="1400" dirty="0" err="1"/>
              <a:t>genome_data</a:t>
            </a:r>
            <a:r>
              <a:rPr lang="en-US" sz="1400" dirty="0"/>
              <a:t>/mouse/mm10/mm10 -q -1 LIB034321_CHS00123006_S1_L001_R1.fastq.bz2 -2 LIB034321_CHS00123006_S1_L001_R2.fastq.bz2 -S LIB034321_CHS00123006_S1_L001.sam"</a:t>
            </a:r>
          </a:p>
          <a:p>
            <a:r>
              <a:rPr lang="en-US" sz="1400" dirty="0"/>
              <a:t>Job &lt;4575939&gt; is submitted to queue &lt;interactive&gt;.</a:t>
            </a:r>
          </a:p>
          <a:p>
            <a:endParaRPr lang="en-US" sz="1400" dirty="0"/>
          </a:p>
          <a:p>
            <a:r>
              <a:rPr lang="en-US" sz="1400" dirty="0"/>
              <a:t>Log file output: </a:t>
            </a:r>
          </a:p>
          <a:p>
            <a:endParaRPr lang="en-US" sz="1400" dirty="0"/>
          </a:p>
          <a:p>
            <a:r>
              <a:rPr lang="en-US" sz="1400" dirty="0"/>
              <a:t>Warning: </a:t>
            </a:r>
            <a:r>
              <a:rPr lang="en-US" sz="1400" dirty="0" err="1"/>
              <a:t>gzbuffer</a:t>
            </a:r>
            <a:r>
              <a:rPr lang="en-US" sz="1400" dirty="0"/>
              <a:t> added in </a:t>
            </a:r>
            <a:r>
              <a:rPr lang="en-US" sz="1400" dirty="0" err="1"/>
              <a:t>zlib</a:t>
            </a:r>
            <a:r>
              <a:rPr lang="en-US" sz="1400" dirty="0"/>
              <a:t> v1.2.3.5. Unable to change buffer size from default of 8192.</a:t>
            </a:r>
          </a:p>
          <a:p>
            <a:r>
              <a:rPr lang="en-US" sz="1400" dirty="0"/>
              <a:t>Warning: </a:t>
            </a:r>
            <a:r>
              <a:rPr lang="en-US" sz="1400" dirty="0" err="1"/>
              <a:t>gzbuffer</a:t>
            </a:r>
            <a:r>
              <a:rPr lang="en-US" sz="1400" dirty="0"/>
              <a:t> added in </a:t>
            </a:r>
            <a:r>
              <a:rPr lang="en-US" sz="1400" dirty="0" err="1"/>
              <a:t>zlib</a:t>
            </a:r>
            <a:r>
              <a:rPr lang="en-US" sz="1400" dirty="0"/>
              <a:t> v1.2.3.5. Unable to change buffer size from default of 8192.</a:t>
            </a:r>
          </a:p>
          <a:p>
            <a:r>
              <a:rPr lang="en-US" sz="1400" dirty="0"/>
              <a:t>2803003 reads; of these:</a:t>
            </a:r>
          </a:p>
          <a:p>
            <a:r>
              <a:rPr lang="en-US" sz="1400" dirty="0"/>
              <a:t>  2803003 (100.00%) were paired; of these:</a:t>
            </a:r>
          </a:p>
          <a:p>
            <a:r>
              <a:rPr lang="en-US" sz="1400" dirty="0"/>
              <a:t>    482561 (17.22%) aligned concordantly 0 times</a:t>
            </a:r>
          </a:p>
          <a:p>
            <a:r>
              <a:rPr lang="en-US" sz="1400" dirty="0"/>
              <a:t>    1761290 (62.84%) aligned concordantly exactly 1 time</a:t>
            </a:r>
          </a:p>
          <a:p>
            <a:r>
              <a:rPr lang="en-US" sz="1400" dirty="0"/>
              <a:t>    559152 (19.95%) aligned concordantly &gt;1 times</a:t>
            </a:r>
          </a:p>
          <a:p>
            <a:r>
              <a:rPr lang="en-US" sz="1400" dirty="0"/>
              <a:t>    ----</a:t>
            </a:r>
          </a:p>
          <a:p>
            <a:r>
              <a:rPr lang="en-US" sz="1400" dirty="0"/>
              <a:t>    482561 pairs aligned concordantly 0 times; of these:</a:t>
            </a:r>
          </a:p>
          <a:p>
            <a:r>
              <a:rPr lang="en-US" sz="1400" dirty="0"/>
              <a:t>      156820 (32.50%) aligned discordantly 1 time</a:t>
            </a:r>
          </a:p>
          <a:p>
            <a:r>
              <a:rPr lang="en-US" sz="1400" dirty="0"/>
              <a:t>    ----</a:t>
            </a:r>
          </a:p>
          <a:p>
            <a:r>
              <a:rPr lang="en-US" sz="1400" dirty="0"/>
              <a:t>    325741 pairs aligned 0 times concordantly or discordantly; of these:</a:t>
            </a:r>
          </a:p>
          <a:p>
            <a:r>
              <a:rPr lang="en-US" sz="1400" dirty="0"/>
              <a:t>      651482 mates make up the pairs; of these:</a:t>
            </a:r>
          </a:p>
          <a:p>
            <a:r>
              <a:rPr lang="en-US" sz="1400" dirty="0"/>
              <a:t>        490472 (75.29%) aligned 0 times</a:t>
            </a:r>
          </a:p>
          <a:p>
            <a:r>
              <a:rPr lang="en-US" sz="1400" dirty="0"/>
              <a:t>        71150 (10.92%) aligned exactly 1 time</a:t>
            </a:r>
          </a:p>
          <a:p>
            <a:r>
              <a:rPr lang="en-US" sz="1400" dirty="0"/>
              <a:t>        89860 (13.79%) aligned &gt;1 times</a:t>
            </a:r>
          </a:p>
          <a:p>
            <a:r>
              <a:rPr lang="en-US" sz="1400" dirty="0"/>
              <a:t>91.25% overall alignment rate</a:t>
            </a:r>
          </a:p>
        </p:txBody>
      </p:sp>
    </p:spTree>
    <p:extLst>
      <p:ext uri="{BB962C8B-B14F-4D97-AF65-F5344CB8AC3E}">
        <p14:creationId xmlns:p14="http://schemas.microsoft.com/office/powerpoint/2010/main" val="129479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45D1B-C8D4-F84C-8ACE-1C96D3FB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225550"/>
            <a:ext cx="87884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1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8E079-0179-E647-8972-A3E29B7AF6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14" y="258939"/>
            <a:ext cx="12000646" cy="77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D6A037-9EA2-2F49-9086-3B809E541650}"/>
              </a:ext>
            </a:extLst>
          </p:cNvPr>
          <p:cNvSpPr/>
          <p:nvPr/>
        </p:nvSpPr>
        <p:spPr>
          <a:xfrm>
            <a:off x="15511" y="3922713"/>
            <a:ext cx="2623279" cy="26465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8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6BB69-67A5-B941-98A4-27050109E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0" y="215900"/>
            <a:ext cx="6999371" cy="2051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0E50A-0F39-8241-9DAA-4F8122277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402" y="2267245"/>
            <a:ext cx="7385885" cy="44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7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ECEA1-8CBF-614F-B890-4888A0123753}"/>
              </a:ext>
            </a:extLst>
          </p:cNvPr>
          <p:cNvSpPr/>
          <p:nvPr/>
        </p:nvSpPr>
        <p:spPr>
          <a:xfrm>
            <a:off x="685212" y="3583618"/>
            <a:ext cx="783930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#Picard</a:t>
            </a:r>
          </a:p>
          <a:p>
            <a:r>
              <a:rPr lang="en-US" dirty="0" err="1"/>
              <a:t>sam</a:t>
            </a:r>
            <a:r>
              <a:rPr lang="en-US" dirty="0"/>
              <a:t> --&gt; sorted bam</a:t>
            </a:r>
          </a:p>
          <a:p>
            <a:endParaRPr lang="en-US" dirty="0"/>
          </a:p>
          <a:p>
            <a:r>
              <a:rPr lang="en-US" dirty="0"/>
              <a:t>module load </a:t>
            </a:r>
            <a:r>
              <a:rPr lang="en-US" dirty="0" err="1"/>
              <a:t>picard</a:t>
            </a:r>
            <a:r>
              <a:rPr lang="en-US" dirty="0"/>
              <a:t>/2.17.8</a:t>
            </a:r>
          </a:p>
          <a:p>
            <a:endParaRPr lang="en-US" dirty="0"/>
          </a:p>
          <a:p>
            <a:r>
              <a:rPr lang="en-US" dirty="0"/>
              <a:t>#example</a:t>
            </a:r>
          </a:p>
          <a:p>
            <a:endParaRPr lang="en-US" dirty="0"/>
          </a:p>
          <a:p>
            <a:r>
              <a:rPr lang="en-US" dirty="0" err="1"/>
              <a:t>bsub</a:t>
            </a:r>
            <a:r>
              <a:rPr lang="en-US" dirty="0"/>
              <a:t> -o log -n 1 -q short -R </a:t>
            </a:r>
            <a:r>
              <a:rPr lang="en-US" dirty="0" err="1"/>
              <a:t>rusage</a:t>
            </a:r>
            <a:r>
              <a:rPr lang="en-US" dirty="0"/>
              <a:t>[mem=20000] -W240 "java –jar /share/</a:t>
            </a:r>
            <a:r>
              <a:rPr lang="en-US" dirty="0" err="1"/>
              <a:t>pkg</a:t>
            </a:r>
            <a:r>
              <a:rPr lang="en-US" dirty="0"/>
              <a:t>/</a:t>
            </a:r>
            <a:r>
              <a:rPr lang="en-US" dirty="0" err="1"/>
              <a:t>picard</a:t>
            </a:r>
            <a:r>
              <a:rPr lang="en-US" dirty="0"/>
              <a:t>/2.17.8/</a:t>
            </a:r>
            <a:r>
              <a:rPr lang="en-US" dirty="0" err="1"/>
              <a:t>picard.jar</a:t>
            </a:r>
            <a:r>
              <a:rPr lang="en-US" dirty="0"/>
              <a:t> </a:t>
            </a:r>
            <a:r>
              <a:rPr lang="en-US" dirty="0" err="1"/>
              <a:t>SortSam</a:t>
            </a:r>
            <a:r>
              <a:rPr lang="en-US" dirty="0"/>
              <a:t> I=/</a:t>
            </a:r>
            <a:r>
              <a:rPr lang="en-US" dirty="0" err="1"/>
              <a:t>nl</a:t>
            </a:r>
            <a:r>
              <a:rPr lang="en-US" dirty="0"/>
              <a:t>/</a:t>
            </a:r>
            <a:r>
              <a:rPr lang="en-US" dirty="0" err="1"/>
              <a:t>umw_anthony_imbalzano</a:t>
            </a:r>
            <a:r>
              <a:rPr lang="en-US" dirty="0"/>
              <a:t>/Sabriya/</a:t>
            </a:r>
            <a:r>
              <a:rPr lang="en-US" dirty="0" err="1"/>
              <a:t>TereChIP</a:t>
            </a:r>
            <a:r>
              <a:rPr lang="en-US" dirty="0"/>
              <a:t>/ProlnoCu_IN_rep1.sam O=ProlnoCu_IN_rep1.sorted.bam SO=coordinate"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9E1E0-9AF2-7747-B8C3-2083BB0BE0A3}"/>
              </a:ext>
            </a:extLst>
          </p:cNvPr>
          <p:cNvSpPr txBox="1"/>
          <p:nvPr/>
        </p:nvSpPr>
        <p:spPr>
          <a:xfrm>
            <a:off x="348325" y="932280"/>
            <a:ext cx="459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shilparaopradeep</a:t>
            </a:r>
            <a:r>
              <a:rPr lang="en-US" dirty="0"/>
              <a:t>/samtools-guide-learning-how-to-filter-and-manipulate-with-sam-bam-files-2c28b25d29e8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3075E-A860-A647-A32C-1DE80E4DC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4977" y="154618"/>
            <a:ext cx="3947089" cy="3429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55E4E-B9C7-484C-A0C2-A367411C8336}"/>
              </a:ext>
            </a:extLst>
          </p:cNvPr>
          <p:cNvSpPr/>
          <p:nvPr/>
        </p:nvSpPr>
        <p:spPr>
          <a:xfrm>
            <a:off x="4944977" y="3744219"/>
            <a:ext cx="3947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BAM file must be sorted by the reference ID and then the leftmost coordinate before indexing.</a:t>
            </a:r>
          </a:p>
        </p:txBody>
      </p:sp>
    </p:spTree>
    <p:extLst>
      <p:ext uri="{BB962C8B-B14F-4D97-AF65-F5344CB8AC3E}">
        <p14:creationId xmlns:p14="http://schemas.microsoft.com/office/powerpoint/2010/main" val="273559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A78CC-41E2-9D4A-B0AF-FA92BE4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63" y="0"/>
            <a:ext cx="60886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6B4AA2-4763-5244-BDD2-674D403220E0}"/>
              </a:ext>
            </a:extLst>
          </p:cNvPr>
          <p:cNvSpPr/>
          <p:nvPr/>
        </p:nvSpPr>
        <p:spPr>
          <a:xfrm>
            <a:off x="1650670" y="0"/>
            <a:ext cx="6008914" cy="406136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5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001A8-FCEF-8148-B4A0-779A3143A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7017"/>
            <a:ext cx="9144000" cy="58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9B54E-8ADB-414A-ADE6-BAD4793BF1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542" y="163285"/>
            <a:ext cx="5910943" cy="4819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99269-7173-D847-B0FD-1F002AE0C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542" y="4982319"/>
            <a:ext cx="5910943" cy="15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D6A037-9EA2-2F49-9086-3B809E541650}"/>
              </a:ext>
            </a:extLst>
          </p:cNvPr>
          <p:cNvSpPr/>
          <p:nvPr/>
        </p:nvSpPr>
        <p:spPr>
          <a:xfrm>
            <a:off x="15511" y="3922713"/>
            <a:ext cx="2623279" cy="26465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09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ECEA1-8CBF-614F-B890-4888A0123753}"/>
              </a:ext>
            </a:extLst>
          </p:cNvPr>
          <p:cNvSpPr/>
          <p:nvPr/>
        </p:nvSpPr>
        <p:spPr>
          <a:xfrm>
            <a:off x="769433" y="751807"/>
            <a:ext cx="78393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#Picard</a:t>
            </a:r>
          </a:p>
          <a:p>
            <a:r>
              <a:rPr lang="en-US" dirty="0"/>
              <a:t>MARK DUPLICATES</a:t>
            </a:r>
          </a:p>
          <a:p>
            <a:endParaRPr lang="en-US" dirty="0"/>
          </a:p>
          <a:p>
            <a:r>
              <a:rPr lang="en-US" dirty="0"/>
              <a:t>module load </a:t>
            </a:r>
            <a:r>
              <a:rPr lang="en-US" dirty="0" err="1"/>
              <a:t>picard</a:t>
            </a:r>
            <a:r>
              <a:rPr lang="en-US" dirty="0"/>
              <a:t>/2.17.8</a:t>
            </a:r>
          </a:p>
          <a:p>
            <a:endParaRPr lang="en-US" dirty="0"/>
          </a:p>
          <a:p>
            <a:r>
              <a:rPr lang="en-US" dirty="0"/>
              <a:t>#example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bsub</a:t>
            </a:r>
            <a:r>
              <a:rPr lang="en-US" dirty="0"/>
              <a:t> -o </a:t>
            </a:r>
            <a:r>
              <a:rPr lang="en-US" dirty="0" err="1"/>
              <a:t>logX</a:t>
            </a:r>
            <a:r>
              <a:rPr lang="en-US" dirty="0"/>
              <a:t> -n 1 -q short -R </a:t>
            </a:r>
            <a:r>
              <a:rPr lang="en-US" dirty="0" err="1"/>
              <a:t>rusage</a:t>
            </a:r>
            <a:r>
              <a:rPr lang="en-US" dirty="0"/>
              <a:t>[mem=20000] -W240 "java -jar /share/</a:t>
            </a:r>
            <a:r>
              <a:rPr lang="en-US" dirty="0" err="1"/>
              <a:t>pkg</a:t>
            </a:r>
            <a:r>
              <a:rPr lang="en-US" dirty="0"/>
              <a:t>/</a:t>
            </a:r>
            <a:r>
              <a:rPr lang="en-US" dirty="0" err="1"/>
              <a:t>picard</a:t>
            </a:r>
            <a:r>
              <a:rPr lang="en-US" dirty="0"/>
              <a:t>/2.17.8/</a:t>
            </a:r>
            <a:r>
              <a:rPr lang="en-US" dirty="0" err="1"/>
              <a:t>picard.jar</a:t>
            </a:r>
            <a:r>
              <a:rPr lang="en-US" dirty="0"/>
              <a:t> </a:t>
            </a:r>
            <a:r>
              <a:rPr lang="en-US" dirty="0" err="1"/>
              <a:t>MarkDuplicates</a:t>
            </a:r>
            <a:r>
              <a:rPr lang="en-US" dirty="0"/>
              <a:t> I=/</a:t>
            </a:r>
            <a:r>
              <a:rPr lang="en-US" dirty="0" err="1"/>
              <a:t>nl</a:t>
            </a:r>
            <a:r>
              <a:rPr lang="en-US" dirty="0"/>
              <a:t>/</a:t>
            </a:r>
            <a:r>
              <a:rPr lang="en-US" dirty="0" err="1"/>
              <a:t>umw_anthony_imbalzano</a:t>
            </a:r>
            <a:r>
              <a:rPr lang="en-US" dirty="0"/>
              <a:t>/Sabriya/</a:t>
            </a:r>
            <a:r>
              <a:rPr lang="en-US" dirty="0" err="1"/>
              <a:t>TereChIP</a:t>
            </a:r>
            <a:r>
              <a:rPr lang="en-US" dirty="0"/>
              <a:t>/ProlnoCu_IN_rep1.sorted.bam O=ProlnoCu_IN_rep1_sorted.dedup.bam M=</a:t>
            </a:r>
            <a:r>
              <a:rPr lang="en-US" dirty="0" err="1"/>
              <a:t>markdup_metrics.txt</a:t>
            </a:r>
            <a:r>
              <a:rPr lang="en-US" dirty="0"/>
              <a:t> REMOVE_DUPLICATES=true"</a:t>
            </a:r>
          </a:p>
        </p:txBody>
      </p:sp>
    </p:spTree>
    <p:extLst>
      <p:ext uri="{BB962C8B-B14F-4D97-AF65-F5344CB8AC3E}">
        <p14:creationId xmlns:p14="http://schemas.microsoft.com/office/powerpoint/2010/main" val="91053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4DC55D-A8AC-3B43-AEFD-DA53FF271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64" y="0"/>
            <a:ext cx="6127036" cy="427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0BDEA-51FC-1649-9EA9-5913566920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64" y="4282173"/>
            <a:ext cx="6127036" cy="2045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33A95-AF04-F04A-9B72-7DC21573EF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65" y="6328033"/>
            <a:ext cx="6127036" cy="4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2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0D62C-46FA-F648-A82F-478348A29E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2" y="103140"/>
            <a:ext cx="4650415" cy="3227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83601F-2861-344F-A799-9000057E5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2" y="3331028"/>
            <a:ext cx="4647519" cy="3222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F50D5-E294-AC40-B593-72A5A177E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371" y="1229652"/>
            <a:ext cx="4158343" cy="14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45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D6A037-9EA2-2F49-9086-3B809E541650}"/>
              </a:ext>
            </a:extLst>
          </p:cNvPr>
          <p:cNvSpPr/>
          <p:nvPr/>
        </p:nvSpPr>
        <p:spPr>
          <a:xfrm>
            <a:off x="3053985" y="3917866"/>
            <a:ext cx="2623279" cy="104624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11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B1B74B-C28E-4042-9979-53DA9756CA21}"/>
              </a:ext>
            </a:extLst>
          </p:cNvPr>
          <p:cNvSpPr/>
          <p:nvPr/>
        </p:nvSpPr>
        <p:spPr>
          <a:xfrm>
            <a:off x="613316" y="473026"/>
            <a:ext cx="790504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Samtools</a:t>
            </a:r>
            <a:endParaRPr lang="en-US" dirty="0"/>
          </a:p>
          <a:p>
            <a:r>
              <a:rPr lang="en-US" dirty="0"/>
              <a:t>MAPQ</a:t>
            </a:r>
          </a:p>
          <a:p>
            <a:endParaRPr lang="en-US" dirty="0"/>
          </a:p>
          <a:p>
            <a:r>
              <a:rPr lang="en-US" dirty="0"/>
              <a:t>MAPQ (mapping quality — describes the uniqueness of the alignment, 0=non-unique, &gt;10 probably unique)</a:t>
            </a:r>
          </a:p>
          <a:p>
            <a:endParaRPr lang="en-US" dirty="0"/>
          </a:p>
          <a:p>
            <a:r>
              <a:rPr lang="en-US" dirty="0"/>
              <a:t>module load </a:t>
            </a:r>
            <a:r>
              <a:rPr lang="en-US" dirty="0" err="1"/>
              <a:t>samtools</a:t>
            </a:r>
            <a:r>
              <a:rPr lang="en-US" dirty="0"/>
              <a:t>/1.9</a:t>
            </a:r>
          </a:p>
          <a:p>
            <a:endParaRPr lang="en-US" dirty="0"/>
          </a:p>
          <a:p>
            <a:r>
              <a:rPr lang="en-US" dirty="0"/>
              <a:t>#example</a:t>
            </a: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 err="1">
                <a:latin typeface="Helvetica" pitchFamily="2" charset="0"/>
              </a:rPr>
              <a:t>bsub</a:t>
            </a:r>
            <a:r>
              <a:rPr lang="en-US" dirty="0">
                <a:latin typeface="Helvetica" pitchFamily="2" charset="0"/>
              </a:rPr>
              <a:t> -n 1 -o log -q short -R </a:t>
            </a:r>
            <a:r>
              <a:rPr lang="en-US" dirty="0" err="1">
                <a:latin typeface="Helvetica" pitchFamily="2" charset="0"/>
              </a:rPr>
              <a:t>rusage</a:t>
            </a:r>
            <a:r>
              <a:rPr lang="en-US" dirty="0">
                <a:latin typeface="Helvetica" pitchFamily="2" charset="0"/>
              </a:rPr>
              <a:t>[mem=20000] -W240 "</a:t>
            </a:r>
            <a:r>
              <a:rPr lang="en-US" dirty="0" err="1">
                <a:latin typeface="Helvetica" pitchFamily="2" charset="0"/>
              </a:rPr>
              <a:t>samtools</a:t>
            </a:r>
            <a:r>
              <a:rPr lang="en-US" dirty="0">
                <a:latin typeface="Helvetica" pitchFamily="2" charset="0"/>
              </a:rPr>
              <a:t> view -q 20 -b WCE_3T3L1_all.sorted.dedup.bam &gt; WCE_3T3L1_all.sorted.dedup.q20.bam"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237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2874D-9C33-5542-94ED-885CB3647E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9952" y="1366703"/>
            <a:ext cx="5069468" cy="2252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262CB7-D246-7D44-8CBF-4B172A9F17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9952" y="3843764"/>
            <a:ext cx="5069468" cy="1231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5499F-E584-7745-92CD-FF52BCF9E74C}"/>
              </a:ext>
            </a:extLst>
          </p:cNvPr>
          <p:cNvSpPr txBox="1"/>
          <p:nvPr/>
        </p:nvSpPr>
        <p:spPr>
          <a:xfrm>
            <a:off x="455032" y="5898995"/>
            <a:ext cx="7839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shilparaopradeep</a:t>
            </a:r>
            <a:r>
              <a:rPr lang="en-US" dirty="0"/>
              <a:t>/samtools-guide-learning-how-to-filter-and-manipulate-with-sam-bam-files-2c28b25d29e8</a:t>
            </a:r>
          </a:p>
        </p:txBody>
      </p:sp>
    </p:spTree>
    <p:extLst>
      <p:ext uri="{BB962C8B-B14F-4D97-AF65-F5344CB8AC3E}">
        <p14:creationId xmlns:p14="http://schemas.microsoft.com/office/powerpoint/2010/main" val="3541562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9C3B7-164E-7D4F-A332-F6A72DC45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371" y="133814"/>
            <a:ext cx="7890079" cy="65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1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BE4B8-31C8-7D45-80AB-9B224F65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5" y="330365"/>
            <a:ext cx="8001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75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AC371-9566-8741-8D51-98F2FFE7C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08" y="601295"/>
            <a:ext cx="8313347" cy="52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60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2042CF-E7AD-6C46-B89D-CFB5FC96A38A}"/>
              </a:ext>
            </a:extLst>
          </p:cNvPr>
          <p:cNvSpPr/>
          <p:nvPr/>
        </p:nvSpPr>
        <p:spPr>
          <a:xfrm>
            <a:off x="3053985" y="2546977"/>
            <a:ext cx="2623279" cy="111062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2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ECEA1-8CBF-614F-B890-4888A0123753}"/>
              </a:ext>
            </a:extLst>
          </p:cNvPr>
          <p:cNvSpPr/>
          <p:nvPr/>
        </p:nvSpPr>
        <p:spPr>
          <a:xfrm>
            <a:off x="781465" y="3627354"/>
            <a:ext cx="78393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#Picard</a:t>
            </a:r>
          </a:p>
          <a:p>
            <a:r>
              <a:rPr lang="en-US" dirty="0"/>
              <a:t>Build merged Bam Index</a:t>
            </a:r>
          </a:p>
          <a:p>
            <a:endParaRPr lang="en-US" dirty="0"/>
          </a:p>
          <a:p>
            <a:r>
              <a:rPr lang="en-US" dirty="0"/>
              <a:t>module load </a:t>
            </a:r>
            <a:r>
              <a:rPr lang="en-US" dirty="0" err="1"/>
              <a:t>picard</a:t>
            </a:r>
            <a:r>
              <a:rPr lang="en-US" dirty="0"/>
              <a:t>/2.17.8</a:t>
            </a:r>
          </a:p>
          <a:p>
            <a:endParaRPr lang="en-US" dirty="0"/>
          </a:p>
          <a:p>
            <a:r>
              <a:rPr lang="en-US" dirty="0"/>
              <a:t>#example</a:t>
            </a:r>
          </a:p>
          <a:p>
            <a:endParaRPr lang="en-US" dirty="0"/>
          </a:p>
          <a:p>
            <a:r>
              <a:rPr lang="en-US" dirty="0" err="1"/>
              <a:t>bsub</a:t>
            </a:r>
            <a:r>
              <a:rPr lang="en-US" dirty="0"/>
              <a:t> -o log3 -n 1 -q short -R </a:t>
            </a:r>
            <a:r>
              <a:rPr lang="en-US" dirty="0" err="1"/>
              <a:t>rusage</a:t>
            </a:r>
            <a:r>
              <a:rPr lang="en-US" dirty="0"/>
              <a:t>[mem=20000] -W240 "java -jar /share/</a:t>
            </a:r>
            <a:r>
              <a:rPr lang="en-US" dirty="0" err="1"/>
              <a:t>pkg</a:t>
            </a:r>
            <a:r>
              <a:rPr lang="en-US" dirty="0"/>
              <a:t>/</a:t>
            </a:r>
            <a:r>
              <a:rPr lang="en-US" dirty="0" err="1"/>
              <a:t>picard</a:t>
            </a:r>
            <a:r>
              <a:rPr lang="en-US" dirty="0"/>
              <a:t>/2.17.8/</a:t>
            </a:r>
            <a:r>
              <a:rPr lang="en-US" dirty="0" err="1"/>
              <a:t>picard.jar</a:t>
            </a:r>
            <a:r>
              <a:rPr lang="en-US" dirty="0"/>
              <a:t> </a:t>
            </a:r>
            <a:r>
              <a:rPr lang="en-US" dirty="0" err="1"/>
              <a:t>BuildBamIndex</a:t>
            </a:r>
            <a:r>
              <a:rPr lang="en-US" dirty="0"/>
              <a:t> I=ProlnoCu_IN_rep1_sorted.dedup.q20.bam"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E1823-943F-4247-AF4F-5874005700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0931" y="1065644"/>
            <a:ext cx="5393824" cy="2345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9831B-08CF-6F4B-8FC3-D356B7BA4ABB}"/>
              </a:ext>
            </a:extLst>
          </p:cNvPr>
          <p:cNvSpPr txBox="1"/>
          <p:nvPr/>
        </p:nvSpPr>
        <p:spPr>
          <a:xfrm>
            <a:off x="240043" y="246480"/>
            <a:ext cx="779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shilparaopradeep</a:t>
            </a:r>
            <a:r>
              <a:rPr lang="en-US" dirty="0"/>
              <a:t>/samtools-guide-learning-how-to-filter-and-manipulate-with-sam-bam-files-2c28b25d29e8</a:t>
            </a:r>
          </a:p>
        </p:txBody>
      </p:sp>
    </p:spTree>
    <p:extLst>
      <p:ext uri="{BB962C8B-B14F-4D97-AF65-F5344CB8AC3E}">
        <p14:creationId xmlns:p14="http://schemas.microsoft.com/office/powerpoint/2010/main" val="2793909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78AF9-E836-8A48-AE1F-DF68E90944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59644"/>
            <a:ext cx="7447567" cy="581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3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2042CF-E7AD-6C46-B89D-CFB5FC96A38A}"/>
              </a:ext>
            </a:extLst>
          </p:cNvPr>
          <p:cNvSpPr/>
          <p:nvPr/>
        </p:nvSpPr>
        <p:spPr>
          <a:xfrm>
            <a:off x="3053985" y="1112357"/>
            <a:ext cx="2623279" cy="111062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345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188FF-2E32-4F4A-84C7-90988F62E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65" y="192559"/>
            <a:ext cx="8023838" cy="5735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31089-B86E-7140-B616-07CBCD87F62F}"/>
              </a:ext>
            </a:extLst>
          </p:cNvPr>
          <p:cNvSpPr txBox="1"/>
          <p:nvPr/>
        </p:nvSpPr>
        <p:spPr>
          <a:xfrm>
            <a:off x="677917" y="62746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mm10 genome</a:t>
            </a:r>
          </a:p>
        </p:txBody>
      </p:sp>
    </p:spTree>
    <p:extLst>
      <p:ext uri="{BB962C8B-B14F-4D97-AF65-F5344CB8AC3E}">
        <p14:creationId xmlns:p14="http://schemas.microsoft.com/office/powerpoint/2010/main" val="1319027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031089-B86E-7140-B616-07CBCD87F62F}"/>
              </a:ext>
            </a:extLst>
          </p:cNvPr>
          <p:cNvSpPr txBox="1"/>
          <p:nvPr/>
        </p:nvSpPr>
        <p:spPr>
          <a:xfrm>
            <a:off x="677917" y="6274676"/>
            <a:ext cx="3061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Tools </a:t>
            </a:r>
            <a:r>
              <a:rPr lang="en-US" dirty="0">
                <a:sym typeface="Wingdings" pitchFamily="2" charset="2"/>
              </a:rPr>
              <a:t> Run </a:t>
            </a:r>
            <a:r>
              <a:rPr lang="en-US" dirty="0" err="1">
                <a:sym typeface="Wingdings" pitchFamily="2" charset="2"/>
              </a:rPr>
              <a:t>Igvtools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5E058-D6F2-A941-9B59-0971E703D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86" y="169420"/>
            <a:ext cx="8387255" cy="600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1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031089-B86E-7140-B616-07CBCD87F62F}"/>
              </a:ext>
            </a:extLst>
          </p:cNvPr>
          <p:cNvSpPr txBox="1"/>
          <p:nvPr/>
        </p:nvSpPr>
        <p:spPr>
          <a:xfrm>
            <a:off x="819806" y="5281449"/>
            <a:ext cx="6763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file: your bam</a:t>
            </a:r>
          </a:p>
          <a:p>
            <a:r>
              <a:rPr lang="en-US" dirty="0"/>
              <a:t>Output file: will keep same naming but append a .</a:t>
            </a:r>
            <a:r>
              <a:rPr lang="en-US" dirty="0" err="1"/>
              <a:t>tdf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 select Run. It will take 5-10 minutes to generate the .</a:t>
            </a:r>
            <a:r>
              <a:rPr lang="en-US" dirty="0" err="1"/>
              <a:t>tdf</a:t>
            </a:r>
            <a:r>
              <a:rPr lang="en-US" dirty="0"/>
              <a:t>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87728-E8FD-6B40-A3DE-B1BB1EB014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538" y="0"/>
            <a:ext cx="6297908" cy="515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0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CB866-577F-6F42-B536-46B1977848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440" y="204952"/>
            <a:ext cx="6843759" cy="5593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CD20FD-9AAC-4947-90BD-BCBBB19567B1}"/>
              </a:ext>
            </a:extLst>
          </p:cNvPr>
          <p:cNvSpPr txBox="1"/>
          <p:nvPr/>
        </p:nvSpPr>
        <p:spPr>
          <a:xfrm>
            <a:off x="362607" y="5935928"/>
            <a:ext cx="768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tdf</a:t>
            </a:r>
            <a:r>
              <a:rPr lang="en-US" dirty="0"/>
              <a:t> file can be loaded into IGV easily for viewing</a:t>
            </a:r>
          </a:p>
          <a:p>
            <a:r>
              <a:rPr lang="en-US" dirty="0"/>
              <a:t>Several .</a:t>
            </a:r>
            <a:r>
              <a:rPr lang="en-US" dirty="0" err="1"/>
              <a:t>tdf</a:t>
            </a:r>
            <a:r>
              <a:rPr lang="en-US" dirty="0"/>
              <a:t> files can be loaded together and saved as a session as well.  </a:t>
            </a:r>
          </a:p>
        </p:txBody>
      </p:sp>
    </p:spTree>
    <p:extLst>
      <p:ext uri="{BB962C8B-B14F-4D97-AF65-F5344CB8AC3E}">
        <p14:creationId xmlns:p14="http://schemas.microsoft.com/office/powerpoint/2010/main" val="11421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A78CC-41E2-9D4A-B0AF-FA92BE4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63" y="0"/>
            <a:ext cx="60886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6B4AA2-4763-5244-BDD2-674D403220E0}"/>
              </a:ext>
            </a:extLst>
          </p:cNvPr>
          <p:cNvSpPr/>
          <p:nvPr/>
        </p:nvSpPr>
        <p:spPr>
          <a:xfrm>
            <a:off x="1650670" y="0"/>
            <a:ext cx="6008914" cy="20968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5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12130-A448-9841-ADFC-2B13B39D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42" y="130629"/>
            <a:ext cx="6882040" cy="64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5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A78CC-41E2-9D4A-B0AF-FA92BE4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63" y="0"/>
            <a:ext cx="608867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A68C0-454C-49DB-A5F2-3F52489CD250}"/>
              </a:ext>
            </a:extLst>
          </p:cNvPr>
          <p:cNvSpPr/>
          <p:nvPr/>
        </p:nvSpPr>
        <p:spPr>
          <a:xfrm>
            <a:off x="1650670" y="0"/>
            <a:ext cx="6008914" cy="406136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8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EAED7613-CD6E-AE4B-8806-400A2C99D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260350"/>
            <a:ext cx="30241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HiChIP pipeline</a:t>
            </a:r>
          </a:p>
        </p:txBody>
      </p:sp>
      <p:sp>
        <p:nvSpPr>
          <p:cNvPr id="43" name="Line 50">
            <a:extLst>
              <a:ext uri="{FF2B5EF4-FFF2-40B4-BE49-F238E27FC236}">
                <a16:creationId xmlns:a16="http://schemas.microsoft.com/office/drawing/2014/main" id="{68091779-1963-E24F-9AC2-F3B9EA6FE4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7900" y="5334000"/>
            <a:ext cx="0" cy="234950"/>
          </a:xfrm>
          <a:prstGeom prst="line">
            <a:avLst/>
          </a:prstGeom>
          <a:noFill/>
          <a:ln w="28575" cmpd="sng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Times"/>
              <a:ea typeface="+mn-ea"/>
              <a:cs typeface="Times"/>
            </a:endParaRPr>
          </a:p>
        </p:txBody>
      </p:sp>
      <p:pic>
        <p:nvPicPr>
          <p:cNvPr id="43011" name="Picture 1">
            <a:extLst>
              <a:ext uri="{FF2B5EF4-FFF2-40B4-BE49-F238E27FC236}">
                <a16:creationId xmlns:a16="http://schemas.microsoft.com/office/drawing/2014/main" id="{C32B8F05-5073-984A-AED1-9F91FD53C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13" y="260350"/>
            <a:ext cx="840105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D0B421E8-455C-3A49-A226-92E7C549D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260350"/>
            <a:ext cx="2589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ChIP pipeline</a:t>
            </a:r>
          </a:p>
        </p:txBody>
      </p:sp>
      <p:sp>
        <p:nvSpPr>
          <p:cNvPr id="45058" name="Rectangle 1">
            <a:extLst>
              <a:ext uri="{FF2B5EF4-FFF2-40B4-BE49-F238E27FC236}">
                <a16:creationId xmlns:a16="http://schemas.microsoft.com/office/drawing/2014/main" id="{BDD7E670-D1D0-634F-8D4E-9ED8EDF7B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1028700"/>
            <a:ext cx="7653338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428BCA"/>
                </a:solidFill>
                <a:latin typeface="Helvetica Neue" panose="02000503000000020004" pitchFamily="2" charset="0"/>
                <a:hlinkClick r:id="rId3"/>
              </a:rPr>
              <a:t>FASTQ</a:t>
            </a:r>
            <a:r>
              <a:rPr lang="en-US" altLang="en-US" sz="1800">
                <a:solidFill>
                  <a:srgbClr val="333333"/>
                </a:solidFill>
                <a:latin typeface="Helvetica Neue" panose="02000503000000020004" pitchFamily="2" charset="0"/>
              </a:rPr>
              <a:t>: a text-based format for storing nucleotide sequences (reads) and their quality scores. [</a:t>
            </a:r>
            <a:r>
              <a:rPr lang="en-US" altLang="en-US" sz="1800">
                <a:solidFill>
                  <a:srgbClr val="428BCA"/>
                </a:solidFill>
                <a:latin typeface="Helvetica Neue" panose="02000503000000020004" pitchFamily="2" charset="0"/>
                <a:hlinkClick r:id="rId4"/>
              </a:rPr>
              <a:t>1</a:t>
            </a:r>
            <a:r>
              <a:rPr lang="en-US" altLang="en-US" sz="1800">
                <a:solidFill>
                  <a:srgbClr val="333333"/>
                </a:solidFill>
                <a:latin typeface="Helvetica Neue" panose="02000503000000020004" pitchFamily="2" charset="0"/>
              </a:rPr>
              <a:t>]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428BCA"/>
                </a:solidFill>
                <a:latin typeface="Helvetica Neue" panose="02000503000000020004" pitchFamily="2" charset="0"/>
                <a:hlinkClick r:id="rId5"/>
              </a:rPr>
              <a:t>BAM:</a:t>
            </a:r>
            <a:r>
              <a:rPr lang="en-US" altLang="en-US" sz="1800">
                <a:solidFill>
                  <a:srgbClr val="333333"/>
                </a:solidFill>
                <a:latin typeface="Helvetica Neue" panose="02000503000000020004" pitchFamily="2" charset="0"/>
              </a:rPr>
              <a:t> The Sequence Alignment/Mapping (SAM) format is a text-based format for storing read alignments against reference sequences and it is interconvertible with the binary BAM format. [</a:t>
            </a:r>
            <a:r>
              <a:rPr lang="en-US" altLang="en-US" sz="1800">
                <a:solidFill>
                  <a:srgbClr val="428BCA"/>
                </a:solidFill>
                <a:latin typeface="Helvetica Neue" panose="02000503000000020004" pitchFamily="2" charset="0"/>
                <a:hlinkClick r:id="rId4"/>
              </a:rPr>
              <a:t>2</a:t>
            </a:r>
            <a:r>
              <a:rPr lang="en-US" altLang="en-US" sz="1800">
                <a:solidFill>
                  <a:srgbClr val="333333"/>
                </a:solidFill>
                <a:latin typeface="Helvetica Neue" panose="02000503000000020004" pitchFamily="2" charset="0"/>
              </a:rPr>
              <a:t>]</a:t>
            </a:r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F7DB0094-9816-D546-9776-7C1F2406E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9850"/>
            <a:ext cx="9144000" cy="671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 txBox="1">
            <a:spLocks/>
          </p:cNvSpPr>
          <p:nvPr/>
        </p:nvSpPr>
        <p:spPr bwMode="auto">
          <a:xfrm>
            <a:off x="457200" y="1301750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rgbClr val="000000"/>
                </a:solidFill>
                <a:latin typeface="Arial" charset="0"/>
                <a:cs typeface="Arial" charset="0"/>
              </a:rPr>
              <a:t>RNA-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Pipline</a:t>
            </a:r>
            <a:endParaRPr lang="en-US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cs typeface="Arial" charset="0"/>
              </a:rPr>
              <a:t>Methods and Tools</a:t>
            </a:r>
          </a:p>
        </p:txBody>
      </p:sp>
      <p:sp>
        <p:nvSpPr>
          <p:cNvPr id="88069" name="TextBox 9"/>
          <p:cNvSpPr txBox="1">
            <a:spLocks noChangeArrowheads="1"/>
          </p:cNvSpPr>
          <p:nvPr/>
        </p:nvSpPr>
        <p:spPr bwMode="auto">
          <a:xfrm>
            <a:off x="4068763" y="2986088"/>
            <a:ext cx="4618037" cy="58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Bowtie2 to align reads in a splice-aware manner and aids the discovery of new splice junctions</a:t>
            </a:r>
          </a:p>
        </p:txBody>
      </p:sp>
      <p:sp>
        <p:nvSpPr>
          <p:cNvPr id="88070" name="TextBox 10"/>
          <p:cNvSpPr txBox="1">
            <a:spLocks noChangeArrowheads="1"/>
          </p:cNvSpPr>
          <p:nvPr/>
        </p:nvSpPr>
        <p:spPr bwMode="auto">
          <a:xfrm>
            <a:off x="4068763" y="4450715"/>
            <a:ext cx="4618037" cy="161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RSEM is a software package for estimating gene and isoform expression levels from RNA-</a:t>
            </a:r>
            <a:r>
              <a:rPr lang="en-US" sz="1400" dirty="0" err="1">
                <a:solidFill>
                  <a:srgbClr val="000000"/>
                </a:solidFill>
                <a:latin typeface="Arial" charset="0"/>
              </a:rPr>
              <a:t>Seq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data. The RSEM package provides an user-friendly interface, supports threads for parallel computation of the EM algorithm, single-end and paired-end read data, quality scores, variable-length reads and RSPD estimation. </a:t>
            </a:r>
          </a:p>
        </p:txBody>
      </p:sp>
      <p:sp>
        <p:nvSpPr>
          <p:cNvPr id="88071" name="TextBox 11"/>
          <p:cNvSpPr txBox="1">
            <a:spLocks noChangeArrowheads="1"/>
          </p:cNvSpPr>
          <p:nvPr/>
        </p:nvSpPr>
        <p:spPr bwMode="auto">
          <a:xfrm>
            <a:off x="4068763" y="1978025"/>
            <a:ext cx="461803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  <a:hlinkClick r:id="rId2"/>
              </a:rPr>
              <a:t>Bowtie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and Bowtie2 use Burrows-Wheeler indexing for aligning reads. With bowtie2 there is no upper limit on the read length</a:t>
            </a:r>
          </a:p>
        </p:txBody>
      </p:sp>
      <p:pic>
        <p:nvPicPr>
          <p:cNvPr id="38914" name="Picture 2" descr="Bioinformatics Pipeline for Transcriptome Sequencing Analysis ...">
            <a:extLst>
              <a:ext uri="{FF2B5EF4-FFF2-40B4-BE49-F238E27FC236}">
                <a16:creationId xmlns:a16="http://schemas.microsoft.com/office/drawing/2014/main" id="{DC18669E-1EAE-FB46-9949-E707107A0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236" y="2110422"/>
            <a:ext cx="3622643" cy="44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DBA76E-1BFA-4D47-B921-39ADFE21077D}"/>
              </a:ext>
            </a:extLst>
          </p:cNvPr>
          <p:cNvSpPr/>
          <p:nvPr/>
        </p:nvSpPr>
        <p:spPr>
          <a:xfrm>
            <a:off x="1383030" y="2849880"/>
            <a:ext cx="1314450" cy="407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Bowtie2</a:t>
            </a:r>
          </a:p>
        </p:txBody>
      </p:sp>
    </p:spTree>
    <p:extLst>
      <p:ext uri="{BB962C8B-B14F-4D97-AF65-F5344CB8AC3E}">
        <p14:creationId xmlns:p14="http://schemas.microsoft.com/office/powerpoint/2010/main" val="167888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1390</Words>
  <Application>Microsoft Office PowerPoint</Application>
  <PresentationFormat>On-screen Show (4:3)</PresentationFormat>
  <Paragraphs>211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Helvetica</vt:lpstr>
      <vt:lpstr>Helvetica Neue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Mayo Clinic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DNA Sequencing</dc:title>
  <dc:creator>David Smith</dc:creator>
  <cp:lastModifiedBy>Syed, Sabriya</cp:lastModifiedBy>
  <cp:revision>78</cp:revision>
  <dcterms:created xsi:type="dcterms:W3CDTF">2011-08-12T19:28:42Z</dcterms:created>
  <dcterms:modified xsi:type="dcterms:W3CDTF">2020-06-22T20:38:31Z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000800fe4e0000000000010250300207f7000400038000</vt:lpwstr>
  </property>
</Properties>
</file>